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0" r:id="rId5"/>
    <p:sldId id="289" r:id="rId6"/>
    <p:sldId id="292" r:id="rId7"/>
  </p:sldIdLst>
  <p:sldSz cx="6858000" cy="9906000" type="A4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224" userDrawn="1">
          <p15:clr>
            <a:srgbClr val="A4A3A4"/>
          </p15:clr>
        </p15:guide>
        <p15:guide id="4" pos="51" userDrawn="1">
          <p15:clr>
            <a:srgbClr val="A4A3A4"/>
          </p15:clr>
        </p15:guide>
        <p15:guide id="5" orient="horz" pos="126" userDrawn="1">
          <p15:clr>
            <a:srgbClr val="A4A3A4"/>
          </p15:clr>
        </p15:guide>
        <p15:guide id="6" orient="horz" pos="2961" userDrawn="1">
          <p15:clr>
            <a:srgbClr val="A4A3A4"/>
          </p15:clr>
        </p15:guide>
        <p15:guide id="8" orient="horz" pos="602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16FD27-BB85-1435-7503-E930DEA12CFE}" name="大西 優歩(yuho onishi)" initials="優大" userId="S::109e2313017@tkk.tokyu.co.jp::0d4bd655-2c25-4cd4-8d8b-e24cacb5d0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ima, Azusa" initials="OA" lastIdx="2" clrIdx="0"/>
  <p:cmAuthor id="2" name="奥村 友季子(yukiko okumura)" initials="奥村" lastIdx="2" clrIdx="1">
    <p:extLst>
      <p:ext uri="{19B8F6BF-5375-455C-9EA6-DF929625EA0E}">
        <p15:presenceInfo xmlns:p15="http://schemas.microsoft.com/office/powerpoint/2012/main" userId="S::109e1713008@tkk.tokyu.co.jp::780a25be-04f4-4126-a2d3-cf5312cbe6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DB1"/>
    <a:srgbClr val="B4D0FF"/>
    <a:srgbClr val="FFCDE6"/>
    <a:srgbClr val="3399FF"/>
    <a:srgbClr val="86C1DE"/>
    <a:srgbClr val="3FB135"/>
    <a:srgbClr val="E7344A"/>
    <a:srgbClr val="CCFF33"/>
    <a:srgbClr val="FFFFFF"/>
    <a:srgbClr val="96C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B6922-2755-40B7-A838-8C361B547C3B}" v="5" dt="2026-04-08T07:13:20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38" autoAdjust="0"/>
  </p:normalViewPr>
  <p:slideViewPr>
    <p:cSldViewPr snapToGrid="0">
      <p:cViewPr varScale="1">
        <p:scale>
          <a:sx n="35" d="100"/>
          <a:sy n="35" d="100"/>
        </p:scale>
        <p:origin x="2428" y="256"/>
      </p:cViewPr>
      <p:guideLst>
        <p:guide pos="4224"/>
        <p:guide pos="51"/>
        <p:guide orient="horz" pos="126"/>
        <p:guide orient="horz" pos="2961"/>
        <p:guide orient="horz" pos="60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276255" cy="338143"/>
          </a:xfrm>
          <a:prstGeom prst="rect">
            <a:avLst/>
          </a:prstGeom>
        </p:spPr>
        <p:txBody>
          <a:bodyPr vert="horz" lIns="91390" tIns="45697" rIns="91390" bIns="456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5"/>
            <a:ext cx="4276254" cy="338143"/>
          </a:xfrm>
          <a:prstGeom prst="rect">
            <a:avLst/>
          </a:prstGeom>
        </p:spPr>
        <p:txBody>
          <a:bodyPr vert="horz" lIns="91390" tIns="45697" rIns="91390" bIns="45697" rtlCol="0"/>
          <a:lstStyle>
            <a:lvl1pPr algn="r">
              <a:defRPr sz="1200"/>
            </a:lvl1pPr>
          </a:lstStyle>
          <a:p>
            <a:fld id="{868D77EE-83F3-4261-97AE-71A06ABFCDB4}" type="datetimeFigureOut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6397625"/>
            <a:ext cx="4276255" cy="338143"/>
          </a:xfrm>
          <a:prstGeom prst="rect">
            <a:avLst/>
          </a:prstGeom>
        </p:spPr>
        <p:txBody>
          <a:bodyPr vert="horz" lIns="91390" tIns="45697" rIns="91390" bIns="456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5"/>
            <a:ext cx="4276254" cy="338143"/>
          </a:xfrm>
          <a:prstGeom prst="rect">
            <a:avLst/>
          </a:prstGeom>
        </p:spPr>
        <p:txBody>
          <a:bodyPr vert="horz" lIns="91390" tIns="45697" rIns="91390" bIns="45697" rtlCol="0" anchor="b"/>
          <a:lstStyle>
            <a:lvl1pPr algn="r">
              <a:defRPr sz="1200"/>
            </a:lvl1pPr>
          </a:lstStyle>
          <a:p>
            <a:fld id="{F5A75B83-13CC-4167-ADA2-A10DD1D94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20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6" y="5"/>
            <a:ext cx="4276255" cy="338143"/>
          </a:xfrm>
          <a:prstGeom prst="rect">
            <a:avLst/>
          </a:prstGeom>
        </p:spPr>
        <p:txBody>
          <a:bodyPr vert="horz" lIns="91286" tIns="45643" rIns="91286" bIns="456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3" y="5"/>
            <a:ext cx="4276254" cy="338143"/>
          </a:xfrm>
          <a:prstGeom prst="rect">
            <a:avLst/>
          </a:prstGeom>
        </p:spPr>
        <p:txBody>
          <a:bodyPr vert="horz" lIns="91286" tIns="45643" rIns="91286" bIns="45643" rtlCol="0"/>
          <a:lstStyle>
            <a:lvl1pPr algn="r">
              <a:defRPr sz="1200"/>
            </a:lvl1pPr>
          </a:lstStyle>
          <a:p>
            <a:fld id="{CF7FC65D-B5BC-4A0B-9C2D-92FB0C2E8353}" type="datetimeFigureOut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46550" y="841375"/>
            <a:ext cx="15732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6" tIns="45643" rIns="91286" bIns="456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44" y="3241625"/>
            <a:ext cx="7894446" cy="2652037"/>
          </a:xfrm>
          <a:prstGeom prst="rect">
            <a:avLst/>
          </a:prstGeom>
        </p:spPr>
        <p:txBody>
          <a:bodyPr vert="horz" lIns="91286" tIns="45643" rIns="91286" bIns="456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6" y="6397626"/>
            <a:ext cx="4276255" cy="338143"/>
          </a:xfrm>
          <a:prstGeom prst="rect">
            <a:avLst/>
          </a:prstGeom>
        </p:spPr>
        <p:txBody>
          <a:bodyPr vert="horz" lIns="91286" tIns="45643" rIns="91286" bIns="456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3" y="6397626"/>
            <a:ext cx="4276254" cy="338143"/>
          </a:xfrm>
          <a:prstGeom prst="rect">
            <a:avLst/>
          </a:prstGeom>
        </p:spPr>
        <p:txBody>
          <a:bodyPr vert="horz" lIns="91286" tIns="45643" rIns="91286" bIns="45643" rtlCol="0" anchor="b"/>
          <a:lstStyle>
            <a:lvl1pPr algn="r">
              <a:defRPr sz="1200"/>
            </a:lvl1pPr>
          </a:lstStyle>
          <a:p>
            <a:fld id="{C38B3A03-3F44-4899-B636-837BB1CE20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587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46550" y="841375"/>
            <a:ext cx="1573213" cy="22733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3A03-3F44-4899-B636-837BB1CE208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78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B3A03-3F44-4899-B636-837BB1CE208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17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5BD9-393E-4A83-B2A1-93ADF5D6B2B6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32D-8B62-46BF-931F-DD6AFE271669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68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014-5665-4C15-A8C7-FE1FDAEE4D1A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41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74-9AB3-4AD3-9FF1-4D2C11787D2F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8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751-45BD-4823-9137-9E13FCA600D9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80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7C1B-9D44-4C90-9313-1994B9AE9ACF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26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592C-6CD5-4E23-81EA-21FC72368AA1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3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65DB-CA3E-4C04-ADF2-BE5114C92BAB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40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D66C-B4A5-4BF9-9F18-00D79A4827E9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86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C005-09CF-45D1-8E71-D57CF6DD07AA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05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32E-EAEE-4C74-B822-7A7DBCF4544D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3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00F3B-FB1A-4B91-85DE-CC804277DCFE}" type="datetime1">
              <a:rPr kumimoji="1" lang="ja-JP" altLang="en-US" smtClean="0"/>
              <a:t>2026/4/17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E7E74-04DB-4893-9457-B2D39FA560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20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https://x.com/nsnnn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7nsnnn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shibuya109.jp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057C56D-D027-22DF-2D22-6129DE43D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415" y="147462"/>
            <a:ext cx="719171" cy="797153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4363406" y="602801"/>
            <a:ext cx="24945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エンタテイメント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2026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日（金）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時解禁</a:t>
            </a:r>
            <a:endParaRPr lang="en-US" altLang="zh-TW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Text Box 50">
            <a:extLst>
              <a:ext uri="{FF2B5EF4-FFF2-40B4-BE49-F238E27FC236}">
                <a16:creationId xmlns:a16="http://schemas.microsoft.com/office/drawing/2014/main" id="{FFA36E90-E4CF-A2E4-AE30-789C57C2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39" y="1086908"/>
            <a:ext cx="6384898" cy="1895058"/>
          </a:xfrm>
          <a:prstGeom prst="rect">
            <a:avLst/>
          </a:prstGeom>
          <a:solidFill>
            <a:srgbClr val="FFFFFF"/>
          </a:solidFill>
          <a:ln w="41275" cmpd="sng">
            <a:solidFill>
              <a:srgbClr val="B4D0FF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SHIBUYA109 ABENO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15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周年アニバーサリーキャンペーン開催のお知らせ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第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弾は、スペシャルイラストとコラボレーション！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『SHIBUYA109 ABENO </a:t>
            </a:r>
          </a:p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15th Anniversary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Campaign』</a:t>
            </a:r>
          </a:p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2026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年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4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25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日（土）より記念イベントが順次スタート！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</p:txBody>
      </p:sp>
      <p:sp>
        <p:nvSpPr>
          <p:cNvPr id="1027" name="正方形/長方形 1026"/>
          <p:cNvSpPr/>
          <p:nvPr/>
        </p:nvSpPr>
        <p:spPr>
          <a:xfrm>
            <a:off x="84126" y="3242315"/>
            <a:ext cx="6689747" cy="9900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株式会社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エンタテイメント（本社：東京都渋谷区、代表取締役社長：石川あゆみ）が大阪・阿倍野で運営する施設「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阿倍野店」が本年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4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26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日（日）に開業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15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周年を迎えます。</a:t>
            </a:r>
            <a:r>
              <a:rPr lang="ja-JP" altLang="en-US" sz="1200" kern="100" spc="-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それに伴い、アニバーサリーキャンペーンとして</a:t>
            </a:r>
            <a:r>
              <a:rPr lang="en-US" altLang="ja-JP" sz="1200" kern="100" spc="-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『SHIBUYA109 ABENO</a:t>
            </a:r>
            <a:r>
              <a:rPr lang="ja-JP" altLang="en-US" sz="1200" kern="100" spc="-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 </a:t>
            </a:r>
            <a:r>
              <a:rPr lang="en-US" altLang="ja-JP" sz="1200" kern="100" spc="-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15th</a:t>
            </a:r>
            <a:r>
              <a:rPr lang="ja-JP" altLang="en-US" sz="1200" kern="100" spc="-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 </a:t>
            </a:r>
            <a:r>
              <a:rPr lang="en-US" altLang="ja-JP" sz="1200" kern="100" spc="-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Anniversary </a:t>
            </a:r>
            <a:r>
              <a:rPr lang="en-US" altLang="ja-JP" sz="1200" kern="100" spc="-5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Campaingn</a:t>
            </a:r>
            <a:r>
              <a:rPr lang="en-US" altLang="ja-JP" sz="1200" kern="100" spc="-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』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を開催しております。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4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日（水）より館内掲出中のキービジュアルのほか、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4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25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土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からは館内で各種イベントを実施いたします。</a:t>
            </a:r>
            <a:endParaRPr lang="en-US" altLang="ja-JP" sz="1200" kern="1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0" name="スライド番号プレースホルダー 8">
            <a:extLst>
              <a:ext uri="{FF2B5EF4-FFF2-40B4-BE49-F238E27FC236}">
                <a16:creationId xmlns:a16="http://schemas.microsoft.com/office/drawing/2014/main" id="{B5547BD9-57A0-CA06-B6BB-B04AD17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8900" y="9695899"/>
            <a:ext cx="1600200" cy="253916"/>
          </a:xfrm>
        </p:spPr>
        <p:txBody>
          <a:bodyPr/>
          <a:lstStyle/>
          <a:p>
            <a:pPr algn="ctr"/>
            <a:r>
              <a:rPr kumimoji="1" lang="en-US" altLang="ja-JP"/>
              <a:t>-</a:t>
            </a:r>
            <a:fld id="{2D7E7E74-04DB-4893-9457-B2D39FA56084}" type="slidenum">
              <a:rPr kumimoji="1" lang="ja-JP" altLang="en-US" smtClean="0"/>
              <a:pPr algn="ctr"/>
              <a:t>1</a:t>
            </a:fld>
            <a:r>
              <a:rPr kumimoji="1" lang="en-US" altLang="ja-JP"/>
              <a:t>-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25239FB-AED6-5A35-FE7B-DED8A785BD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790" y="-9524"/>
            <a:ext cx="1272816" cy="73914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531A56-A2C7-C132-D02C-F6783384A221}"/>
              </a:ext>
            </a:extLst>
          </p:cNvPr>
          <p:cNvSpPr txBox="1"/>
          <p:nvPr/>
        </p:nvSpPr>
        <p:spPr>
          <a:xfrm>
            <a:off x="3334066" y="4367126"/>
            <a:ext cx="3476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キービジュアルは、人気クリエイター</a:t>
            </a:r>
            <a:r>
              <a:rPr lang="en-US" altLang="ja-JP" sz="12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nsn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ニシナ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さんによる大阪をイメージした特別な描き下ろしイラストです。</a:t>
            </a:r>
            <a:endParaRPr lang="en-US" altLang="ja-JP" sz="1200" strike="sngStrike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キービジュアルを使用したショッパーや、オリジナルのフレークシールのノベルティプレゼント、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SNS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プレゼントキャンペーンも開催し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15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周年を盛り上げます！</a:t>
            </a:r>
            <a:endParaRPr lang="en-US" altLang="ja-JP" sz="1200" strike="sngStrike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『15th </a:t>
            </a:r>
            <a:r>
              <a:rPr lang="en-US" altLang="ja-JP" sz="12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Anivversary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 Campaign』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の詳細は次頁以降をご参照ください。</a:t>
            </a:r>
            <a:endParaRPr lang="ja-JP" altLang="en-US" sz="1200" dirty="0"/>
          </a:p>
        </p:txBody>
      </p:sp>
      <p:pic>
        <p:nvPicPr>
          <p:cNvPr id="6" name="図 5" descr="背景パター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A7EB87E-D74A-C58F-E680-B25432F6A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63" y="4682969"/>
            <a:ext cx="3168387" cy="475258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44499E7-279E-6411-376C-D8C717938B80}"/>
              </a:ext>
            </a:extLst>
          </p:cNvPr>
          <p:cNvSpPr/>
          <p:nvPr/>
        </p:nvSpPr>
        <p:spPr>
          <a:xfrm>
            <a:off x="3419409" y="7590611"/>
            <a:ext cx="3315487" cy="1844939"/>
          </a:xfrm>
          <a:prstGeom prst="rect">
            <a:avLst/>
          </a:prstGeom>
          <a:noFill/>
          <a:ln w="28575">
            <a:solidFill>
              <a:srgbClr val="ED5D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0C50097-5EB9-C752-A5B8-6FE01F48AB58}"/>
              </a:ext>
            </a:extLst>
          </p:cNvPr>
          <p:cNvSpPr/>
          <p:nvPr/>
        </p:nvSpPr>
        <p:spPr>
          <a:xfrm>
            <a:off x="3419409" y="7590612"/>
            <a:ext cx="3315487" cy="498360"/>
          </a:xfrm>
          <a:prstGeom prst="rect">
            <a:avLst/>
          </a:prstGeom>
          <a:solidFill>
            <a:srgbClr val="B4D0FF"/>
          </a:solidFill>
          <a:ln w="28575">
            <a:solidFill>
              <a:srgbClr val="ED5D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『15th Anniversary Campaign』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95DF9B-AE61-9849-64FE-386AC8B81B86}"/>
              </a:ext>
            </a:extLst>
          </p:cNvPr>
          <p:cNvSpPr txBox="1"/>
          <p:nvPr/>
        </p:nvSpPr>
        <p:spPr>
          <a:xfrm>
            <a:off x="3449655" y="8173626"/>
            <a:ext cx="324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①オリジナルキャンペーンビジュアルの掲出！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SHIBUYA109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阿倍野店限定ノベルティ　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プレゼント！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③スペシャル抽選会の開催！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A65A80-FAB6-F1A4-44B7-35406A085C57}"/>
              </a:ext>
            </a:extLst>
          </p:cNvPr>
          <p:cNvSpPr txBox="1"/>
          <p:nvPr/>
        </p:nvSpPr>
        <p:spPr>
          <a:xfrm>
            <a:off x="3959193" y="6225348"/>
            <a:ext cx="3090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nsn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（ニシナ）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東京を拠点に活動。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めじるしチャームやアイドルのグッズデザインも担当。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個展も開催するなど、今大注目のイラストレーター。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0070B0-175C-A80F-4794-26D1A90A6CC3}"/>
              </a:ext>
            </a:extLst>
          </p:cNvPr>
          <p:cNvSpPr/>
          <p:nvPr/>
        </p:nvSpPr>
        <p:spPr>
          <a:xfrm>
            <a:off x="3419409" y="6148250"/>
            <a:ext cx="3305330" cy="1358713"/>
          </a:xfrm>
          <a:prstGeom prst="rect">
            <a:avLst/>
          </a:prstGeom>
          <a:noFill/>
          <a:ln w="28575">
            <a:solidFill>
              <a:srgbClr val="ED5D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11AB5D-D60E-0D90-BB2A-AE4AD503CA39}"/>
              </a:ext>
            </a:extLst>
          </p:cNvPr>
          <p:cNvSpPr txBox="1"/>
          <p:nvPr/>
        </p:nvSpPr>
        <p:spPr>
          <a:xfrm>
            <a:off x="3534520" y="7059260"/>
            <a:ext cx="29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Instagram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hlinkClick r:id="rId6"/>
              </a:rPr>
              <a:t>https://www.Instagram.com/7nsnnn/</a:t>
            </a: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hlinkClick r:id="rId7"/>
              </a:rPr>
              <a:t>https://x.com/nsnnn7</a:t>
            </a:r>
            <a:endParaRPr kumimoji="1"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2FC47AD-C3B4-ABDC-D8BA-56332A259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6640" y="6278646"/>
            <a:ext cx="551656" cy="55165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891891-2B70-37F8-A182-9E25CFF0557F}"/>
              </a:ext>
            </a:extLst>
          </p:cNvPr>
          <p:cNvSpPr/>
          <p:nvPr/>
        </p:nvSpPr>
        <p:spPr>
          <a:xfrm>
            <a:off x="121473" y="1173457"/>
            <a:ext cx="6620113" cy="1895058"/>
          </a:xfrm>
          <a:prstGeom prst="rect">
            <a:avLst/>
          </a:prstGeom>
          <a:noFill/>
          <a:ln w="28575">
            <a:solidFill>
              <a:srgbClr val="ED5D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69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スライド番号プレースホルダー 8">
            <a:extLst>
              <a:ext uri="{FF2B5EF4-FFF2-40B4-BE49-F238E27FC236}">
                <a16:creationId xmlns:a16="http://schemas.microsoft.com/office/drawing/2014/main" id="{82B7BE06-0B90-03D6-18D8-E12A3234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8900" y="9695899"/>
            <a:ext cx="1600200" cy="253916"/>
          </a:xfrm>
        </p:spPr>
        <p:txBody>
          <a:bodyPr/>
          <a:lstStyle/>
          <a:p>
            <a:pPr algn="ctr"/>
            <a:r>
              <a:rPr kumimoji="1" lang="en-US" altLang="ja-JP" dirty="0"/>
              <a:t>-</a:t>
            </a:r>
            <a:fld id="{2D7E7E74-04DB-4893-9457-B2D39FA56084}" type="slidenum">
              <a:rPr kumimoji="1" lang="ja-JP" altLang="en-US" smtClean="0"/>
              <a:pPr algn="ctr"/>
              <a:t>2</a:t>
            </a:fld>
            <a:r>
              <a:rPr kumimoji="1" lang="en-US" altLang="ja-JP" dirty="0"/>
              <a:t>-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6FC2801-C7F7-C5B5-9D84-C760D5A4BC32}"/>
              </a:ext>
            </a:extLst>
          </p:cNvPr>
          <p:cNvSpPr/>
          <p:nvPr/>
        </p:nvSpPr>
        <p:spPr>
          <a:xfrm>
            <a:off x="167457" y="663630"/>
            <a:ext cx="6471882" cy="649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期間中、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阿倍野店のエントランスショーウィンドウをはじめ、阿倍野歩道橋看板や、</a:t>
            </a:r>
            <a:r>
              <a:rPr lang="en-US" altLang="ja-JP" sz="11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OsakaMetro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コンコースなどの交通広告を含む館内外に、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『SHIBUYA109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 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ABENO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 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15th Anniversary Campaign』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のビジュアルを掲出しています。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D34E455-7911-FF4A-A850-DD58EF927539}"/>
              </a:ext>
            </a:extLst>
          </p:cNvPr>
          <p:cNvGrpSpPr/>
          <p:nvPr/>
        </p:nvGrpSpPr>
        <p:grpSpPr>
          <a:xfrm>
            <a:off x="84438" y="117477"/>
            <a:ext cx="6686266" cy="462968"/>
            <a:chOff x="84438" y="117477"/>
            <a:chExt cx="6686266" cy="462968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32109B2-6367-717F-A936-EB4797DB9297}"/>
                </a:ext>
              </a:extLst>
            </p:cNvPr>
            <p:cNvSpPr/>
            <p:nvPr/>
          </p:nvSpPr>
          <p:spPr>
            <a:xfrm>
              <a:off x="84438" y="117477"/>
              <a:ext cx="6686266" cy="462968"/>
            </a:xfrm>
            <a:prstGeom prst="rect">
              <a:avLst/>
            </a:prstGeom>
            <a:noFill/>
            <a:ln w="28575">
              <a:solidFill>
                <a:srgbClr val="ED5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0CF9A55-2D3F-5D07-40EA-CA4A5214B036}"/>
                </a:ext>
              </a:extLst>
            </p:cNvPr>
            <p:cNvSpPr/>
            <p:nvPr/>
          </p:nvSpPr>
          <p:spPr>
            <a:xfrm>
              <a:off x="84438" y="117477"/>
              <a:ext cx="520302" cy="462968"/>
            </a:xfrm>
            <a:prstGeom prst="rect">
              <a:avLst/>
            </a:prstGeom>
            <a:solidFill>
              <a:srgbClr val="B4D0FF"/>
            </a:solidFill>
            <a:ln w="28575">
              <a:solidFill>
                <a:srgbClr val="ED5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B50B4860-C6A7-15CA-CB4A-775B4225522D}"/>
                </a:ext>
              </a:extLst>
            </p:cNvPr>
            <p:cNvSpPr txBox="1"/>
            <p:nvPr/>
          </p:nvSpPr>
          <p:spPr>
            <a:xfrm>
              <a:off x="675861" y="206734"/>
              <a:ext cx="3355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キャンペーンビジュアル掲出</a:t>
              </a: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8FD0FEA-9EB1-B9EC-E46A-458E151AB00B}"/>
              </a:ext>
            </a:extLst>
          </p:cNvPr>
          <p:cNvSpPr/>
          <p:nvPr/>
        </p:nvSpPr>
        <p:spPr>
          <a:xfrm>
            <a:off x="84438" y="1675252"/>
            <a:ext cx="6686266" cy="462968"/>
          </a:xfrm>
          <a:prstGeom prst="rect">
            <a:avLst/>
          </a:prstGeom>
          <a:noFill/>
          <a:ln w="28575">
            <a:solidFill>
              <a:srgbClr val="ED5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7010D23-F8F1-DEDC-FECD-04A839475EFD}"/>
              </a:ext>
            </a:extLst>
          </p:cNvPr>
          <p:cNvSpPr/>
          <p:nvPr/>
        </p:nvSpPr>
        <p:spPr>
          <a:xfrm>
            <a:off x="84438" y="1675252"/>
            <a:ext cx="520302" cy="462968"/>
          </a:xfrm>
          <a:prstGeom prst="rect">
            <a:avLst/>
          </a:prstGeom>
          <a:solidFill>
            <a:srgbClr val="B4D0FF"/>
          </a:solidFill>
          <a:ln w="28575">
            <a:solidFill>
              <a:srgbClr val="ED5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3D9285A-670F-40C1-051B-C4A5018C272B}"/>
              </a:ext>
            </a:extLst>
          </p:cNvPr>
          <p:cNvSpPr txBox="1"/>
          <p:nvPr/>
        </p:nvSpPr>
        <p:spPr>
          <a:xfrm>
            <a:off x="675861" y="1764509"/>
            <a:ext cx="441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SHIBUYA109</a:t>
            </a:r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阿倍野店限定ノベルティプレゼント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C98395F-A215-500E-A3DD-5389309A5951}"/>
              </a:ext>
            </a:extLst>
          </p:cNvPr>
          <p:cNvSpPr/>
          <p:nvPr/>
        </p:nvSpPr>
        <p:spPr>
          <a:xfrm>
            <a:off x="167457" y="2271233"/>
            <a:ext cx="6471882" cy="695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『SHIBUYA109 Anniversary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 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15th Anniversary Campaign』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開催を記念した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阿倍野店限定豪華ノベルティ（非売品）を、先着でプレゼントいたします。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b="1" u="sng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①オリジナルショッパープレゼント</a:t>
            </a:r>
            <a:endParaRPr lang="en-US" altLang="ja-JP" sz="1100" b="1" u="sng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阿倍野店の各店舗にて、ご購入いただいた方に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『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オリジナルショッパー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』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をご購入毎に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つプレゼントいたします。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各店舗無くなり次第終了です。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配布期間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：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4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25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日（土）～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配布店舗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：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阿倍野店各店舗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➁フレークシールプレゼント</a:t>
            </a:r>
            <a:endParaRPr lang="en-US" altLang="ja-JP" sz="1100" b="1" u="sng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館内にて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会計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3,000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円（税込）以上お買い物をしていただいた方を対象に、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オリジナルフレークシール（全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種）を先着でプレゼントいたします。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ノベルティはなくなり次第終了です。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※1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会計につき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つまでのお渡しです。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レシート合算不可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配布期間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：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4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25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日（土）～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対象店舗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：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阿倍野店各店舗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③</a:t>
            </a:r>
            <a:r>
              <a:rPr lang="en-US" altLang="ja-JP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SNS</a:t>
            </a: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プレゼントキャンペーン</a:t>
            </a:r>
            <a:endParaRPr lang="en-US" altLang="ja-JP" sz="1100" b="1" u="sng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阿倍野店公式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Instagram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をフォロー＆該当投稿にいいねを押してご応募いただけるプレゼント企画。抽選で計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10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名様に、限定ノベルティをプレゼントいたします。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賞品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：オリジナルショッパー＆フレークシール　　　　　　　　　　　計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10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名様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応募期間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：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2026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年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4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25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日（土）～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5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10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日（日）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阿倍野店公式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Instagram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アカウント：＠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SHIBUYA109ABENO </a:t>
            </a: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応募詳細はアカウントの該当投稿をご覧ください。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賞品は当選者お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人様につき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セットのプレゼントです。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500"/>
              </a:lnSpc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E525ADB-4B4A-307F-0A59-37D6C9F78F77}"/>
              </a:ext>
            </a:extLst>
          </p:cNvPr>
          <p:cNvSpPr txBox="1"/>
          <p:nvPr/>
        </p:nvSpPr>
        <p:spPr>
          <a:xfrm>
            <a:off x="4628048" y="4291320"/>
            <a:ext cx="1880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オリジナルショッパーイメージ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6449784-8FA6-A049-C4E3-4E5B12649294}"/>
              </a:ext>
            </a:extLst>
          </p:cNvPr>
          <p:cNvSpPr txBox="1"/>
          <p:nvPr/>
        </p:nvSpPr>
        <p:spPr>
          <a:xfrm>
            <a:off x="4591878" y="6674886"/>
            <a:ext cx="20474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オリジナルフレークシールイメージ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7EC501-09A2-1070-2C7F-247FA026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83" y="2813487"/>
            <a:ext cx="1350373" cy="13503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50C97EB-1409-4A60-B09B-121AD9FE2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310" y="2813488"/>
            <a:ext cx="1350373" cy="13503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34CF056-BDBB-4E84-EEC7-1A39E4BC69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15" t="4580" r="9526" b="3018"/>
          <a:stretch>
            <a:fillRect/>
          </a:stretch>
        </p:blipFill>
        <p:spPr>
          <a:xfrm>
            <a:off x="5010463" y="4706842"/>
            <a:ext cx="1115654" cy="18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1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4F46FC-54A9-4C06-338B-6C37B85F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8900" y="9695899"/>
            <a:ext cx="1600200" cy="253916"/>
          </a:xfrm>
        </p:spPr>
        <p:txBody>
          <a:bodyPr/>
          <a:lstStyle/>
          <a:p>
            <a:pPr algn="ctr"/>
            <a:r>
              <a:rPr kumimoji="1" lang="en-US" altLang="ja-JP"/>
              <a:t>-</a:t>
            </a:r>
            <a:fld id="{2D7E7E74-04DB-4893-9457-B2D39FA56084}" type="slidenum">
              <a:rPr kumimoji="1" lang="ja-JP" altLang="en-US" smtClean="0"/>
              <a:pPr algn="ctr"/>
              <a:t>3</a:t>
            </a:fld>
            <a:r>
              <a:rPr kumimoji="1" lang="en-US" altLang="ja-JP"/>
              <a:t>-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1ECCD4A-0A45-6E20-1F99-1EFD60C26AAE}"/>
              </a:ext>
            </a:extLst>
          </p:cNvPr>
          <p:cNvSpPr/>
          <p:nvPr/>
        </p:nvSpPr>
        <p:spPr>
          <a:xfrm>
            <a:off x="84438" y="117477"/>
            <a:ext cx="6686266" cy="462968"/>
          </a:xfrm>
          <a:prstGeom prst="rect">
            <a:avLst/>
          </a:prstGeom>
          <a:noFill/>
          <a:ln w="28575">
            <a:solidFill>
              <a:srgbClr val="ED5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7A1B63A-27F4-7E0B-0339-0B25060FD638}"/>
              </a:ext>
            </a:extLst>
          </p:cNvPr>
          <p:cNvSpPr/>
          <p:nvPr/>
        </p:nvSpPr>
        <p:spPr>
          <a:xfrm>
            <a:off x="84438" y="117477"/>
            <a:ext cx="520302" cy="462968"/>
          </a:xfrm>
          <a:prstGeom prst="rect">
            <a:avLst/>
          </a:prstGeom>
          <a:solidFill>
            <a:srgbClr val="B4D0FF"/>
          </a:solidFill>
          <a:ln w="28575">
            <a:solidFill>
              <a:srgbClr val="ED5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EB0F96-921C-7056-135D-94AE2D130CD9}"/>
              </a:ext>
            </a:extLst>
          </p:cNvPr>
          <p:cNvSpPr txBox="1"/>
          <p:nvPr/>
        </p:nvSpPr>
        <p:spPr>
          <a:xfrm>
            <a:off x="675861" y="206734"/>
            <a:ext cx="335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スペシャル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抽選会</a:t>
            </a:r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開催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DF3B36E-6B50-D9AC-755A-5CE13B3B5056}"/>
              </a:ext>
            </a:extLst>
          </p:cNvPr>
          <p:cNvSpPr txBox="1"/>
          <p:nvPr/>
        </p:nvSpPr>
        <p:spPr>
          <a:xfrm>
            <a:off x="119062" y="669702"/>
            <a:ext cx="661701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SHIBUYA109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阿倍野店館内各店舗にて、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会計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4,000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円（税込）以上お買い物をしていただいた方を対象に、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いちご狩り形式の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周年スペシャル抽選会を開催。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SHIBUYA109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阿倍野店限定お買物券や豪華景品をプレゼントいたします。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日（土）～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日（水）にお買い物をしていただいたレシート提示のみ対象となります。</a:t>
            </a:r>
          </a:p>
          <a:p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開催日：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日（土）～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（水祝）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開催時間：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10:30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20:30</a:t>
            </a:r>
          </a:p>
          <a:p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開催場所：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SHIBUYA109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阿倍野店エントランス前特設会場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賞品：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美容家電・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SHIBUYA109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阿倍野店限定お買物券など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</a:t>
            </a: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対象店舗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：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SHIBUYA109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阿倍野店各店舗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お買物券有効期限：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2F259E6-4E80-9FFE-8C5E-F0C4A22FCE25}"/>
              </a:ext>
            </a:extLst>
          </p:cNvPr>
          <p:cNvGrpSpPr/>
          <p:nvPr/>
        </p:nvGrpSpPr>
        <p:grpSpPr>
          <a:xfrm>
            <a:off x="-247302" y="4658063"/>
            <a:ext cx="7352604" cy="1695505"/>
            <a:chOff x="-220624" y="547063"/>
            <a:chExt cx="7352604" cy="1695505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8A7342AD-9B5E-8936-DE3B-A30134B513E0}"/>
                </a:ext>
              </a:extLst>
            </p:cNvPr>
            <p:cNvGrpSpPr/>
            <p:nvPr/>
          </p:nvGrpSpPr>
          <p:grpSpPr>
            <a:xfrm>
              <a:off x="-220624" y="547063"/>
              <a:ext cx="7352604" cy="1695505"/>
              <a:chOff x="-257644" y="6474339"/>
              <a:chExt cx="7352604" cy="1069124"/>
            </a:xfrm>
          </p:grpSpPr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92E4B03-E522-1C1A-E3AC-252139C05FA2}"/>
                  </a:ext>
                </a:extLst>
              </p:cNvPr>
              <p:cNvSpPr txBox="1"/>
              <p:nvPr/>
            </p:nvSpPr>
            <p:spPr>
              <a:xfrm>
                <a:off x="868755" y="6927465"/>
                <a:ext cx="6080025" cy="15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  <a:spcBef>
                    <a:spcPts val="300"/>
                  </a:spcBef>
                </a:pP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06-6556-7109</a:t>
                </a: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4024D267-3C50-49EF-393A-62351DEB6D0E}"/>
                  </a:ext>
                </a:extLst>
              </p:cNvPr>
              <p:cNvSpPr/>
              <p:nvPr/>
            </p:nvSpPr>
            <p:spPr>
              <a:xfrm>
                <a:off x="91303" y="6723556"/>
                <a:ext cx="6606936" cy="812272"/>
              </a:xfrm>
              <a:prstGeom prst="rect">
                <a:avLst/>
              </a:prstGeom>
              <a:noFill/>
              <a:ln>
                <a:solidFill>
                  <a:srgbClr val="ED5D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52CA8C57-83A4-1319-41BC-225047648238}"/>
                  </a:ext>
                </a:extLst>
              </p:cNvPr>
              <p:cNvSpPr/>
              <p:nvPr/>
            </p:nvSpPr>
            <p:spPr>
              <a:xfrm>
                <a:off x="895149" y="6744842"/>
                <a:ext cx="5921155" cy="15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  <a:spcBef>
                    <a:spcPts val="300"/>
                  </a:spcBef>
                </a:pP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大阪市阿倍野区阿倍野筋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1-6-1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キューズモール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2F</a:t>
                </a:r>
                <a:r>
                  <a:rPr lang="zh-CN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endPara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DE707097-F7ED-1C03-AAF9-4729B43AE3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44" y="6906108"/>
                <a:ext cx="6594794" cy="0"/>
              </a:xfrm>
              <a:prstGeom prst="line">
                <a:avLst/>
              </a:prstGeom>
              <a:ln w="12700">
                <a:solidFill>
                  <a:srgbClr val="ED5D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D0D6AF1A-96BF-771E-D78D-1A23BB285A58}"/>
                  </a:ext>
                </a:extLst>
              </p:cNvPr>
              <p:cNvCxnSpPr/>
              <p:nvPr/>
            </p:nvCxnSpPr>
            <p:spPr>
              <a:xfrm flipH="1" flipV="1">
                <a:off x="871877" y="6726252"/>
                <a:ext cx="1763" cy="817211"/>
              </a:xfrm>
              <a:prstGeom prst="line">
                <a:avLst/>
              </a:prstGeom>
              <a:ln w="1270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B6438CD-E030-4A33-C2D3-6B0954ABDE96}"/>
                  </a:ext>
                </a:extLst>
              </p:cNvPr>
              <p:cNvSpPr txBox="1"/>
              <p:nvPr/>
            </p:nvSpPr>
            <p:spPr>
              <a:xfrm>
                <a:off x="266656" y="6742376"/>
                <a:ext cx="453970" cy="16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住所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C4DA1CAC-E13D-3CEF-B691-6D94752490E9}"/>
                  </a:ext>
                </a:extLst>
              </p:cNvPr>
              <p:cNvSpPr txBox="1"/>
              <p:nvPr/>
            </p:nvSpPr>
            <p:spPr>
              <a:xfrm>
                <a:off x="187876" y="6917085"/>
                <a:ext cx="593948" cy="16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5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TEL</a:t>
                </a:r>
                <a:endPara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FEB44ACD-B92C-8808-860A-A3A947AB15BC}"/>
                  </a:ext>
                </a:extLst>
              </p:cNvPr>
              <p:cNvSpPr/>
              <p:nvPr/>
            </p:nvSpPr>
            <p:spPr>
              <a:xfrm>
                <a:off x="91302" y="6474339"/>
                <a:ext cx="6606936" cy="257146"/>
              </a:xfrm>
              <a:prstGeom prst="rect">
                <a:avLst/>
              </a:prstGeom>
              <a:solidFill>
                <a:srgbClr val="B4D0FF"/>
              </a:solidFill>
              <a:ln>
                <a:solidFill>
                  <a:srgbClr val="ED5D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highlight>
                    <a:srgbClr val="CCFF33"/>
                  </a:highlight>
                </a:endParaRPr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AEAD34D7-217B-3D44-9F85-30420337D77A}"/>
                  </a:ext>
                </a:extLst>
              </p:cNvPr>
              <p:cNvSpPr/>
              <p:nvPr/>
            </p:nvSpPr>
            <p:spPr>
              <a:xfrm>
                <a:off x="-257644" y="6543116"/>
                <a:ext cx="7352604" cy="155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200"/>
                  </a:lnSpc>
                  <a:spcBef>
                    <a:spcPts val="300"/>
                  </a:spcBef>
                </a:pPr>
                <a:r>
                  <a:rPr lang="en-US" altLang="ja-JP" sz="14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SHIBUYA109</a:t>
                </a:r>
                <a:r>
                  <a:rPr lang="ja-JP" altLang="en-US" sz="14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阿倍野店 施設情報</a:t>
                </a:r>
                <a:endPara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194063B-068F-A231-1886-AD27AB5486B2}"/>
                </a:ext>
              </a:extLst>
            </p:cNvPr>
            <p:cNvSpPr/>
            <p:nvPr/>
          </p:nvSpPr>
          <p:spPr>
            <a:xfrm>
              <a:off x="905775" y="1970763"/>
              <a:ext cx="49575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Bef>
                  <a:spcPts val="300"/>
                </a:spcBef>
              </a:pPr>
              <a:r>
                <a:rPr lang="en-US" altLang="ja-JP" sz="10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hlinkClick r:id="rId2"/>
                </a:rPr>
                <a:t>https://www.shibuya109.jp/</a:t>
              </a:r>
              <a:endParaRPr lang="en-US" altLang="ja-JP" sz="1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7C81159-FA2E-B77A-D1E1-54C3914A8A61}"/>
                </a:ext>
              </a:extLst>
            </p:cNvPr>
            <p:cNvCxnSpPr>
              <a:cxnSpLocks/>
            </p:cNvCxnSpPr>
            <p:nvPr/>
          </p:nvCxnSpPr>
          <p:spPr>
            <a:xfrm>
              <a:off x="115886" y="1511662"/>
              <a:ext cx="6624000" cy="0"/>
            </a:xfrm>
            <a:prstGeom prst="line">
              <a:avLst/>
            </a:prstGeom>
            <a:ln w="12700">
              <a:solidFill>
                <a:srgbClr val="ED5D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5076B152-0D2C-009A-852A-6F705AA6E91A}"/>
                </a:ext>
              </a:extLst>
            </p:cNvPr>
            <p:cNvSpPr txBox="1"/>
            <p:nvPr/>
          </p:nvSpPr>
          <p:spPr>
            <a:xfrm>
              <a:off x="80056" y="1961528"/>
              <a:ext cx="90120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ホーム</a:t>
              </a:r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ページ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F228360-3515-818A-AFC4-C360C0490E01}"/>
                </a:ext>
              </a:extLst>
            </p:cNvPr>
            <p:cNvSpPr/>
            <p:nvPr/>
          </p:nvSpPr>
          <p:spPr>
            <a:xfrm>
              <a:off x="926833" y="1608937"/>
              <a:ext cx="593182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時～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E30F35B-C4B9-EC4D-B1E1-0E98703E19FB}"/>
                </a:ext>
              </a:extLst>
            </p:cNvPr>
            <p:cNvSpPr txBox="1"/>
            <p:nvPr/>
          </p:nvSpPr>
          <p:spPr>
            <a:xfrm>
              <a:off x="156972" y="1605550"/>
              <a:ext cx="7232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営業時間</a:t>
              </a: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2C7EAB35-86C1-9014-6AAE-243DBEAAA5AF}"/>
                </a:ext>
              </a:extLst>
            </p:cNvPr>
            <p:cNvCxnSpPr>
              <a:cxnSpLocks/>
            </p:cNvCxnSpPr>
            <p:nvPr/>
          </p:nvCxnSpPr>
          <p:spPr>
            <a:xfrm>
              <a:off x="125068" y="1958971"/>
              <a:ext cx="6610190" cy="0"/>
            </a:xfrm>
            <a:prstGeom prst="line">
              <a:avLst/>
            </a:prstGeom>
            <a:ln w="12700">
              <a:solidFill>
                <a:srgbClr val="ED5D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D6F567D-2D98-C970-2CE2-7BF3D0CF1A87}"/>
              </a:ext>
            </a:extLst>
          </p:cNvPr>
          <p:cNvSpPr txBox="1"/>
          <p:nvPr/>
        </p:nvSpPr>
        <p:spPr>
          <a:xfrm>
            <a:off x="404665" y="4337874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すべての内容は予告なく変更となる場合がございます。あらかじめご了承ください。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F4E8A5-7C69-51E4-F511-781AA30E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31" y="1514328"/>
            <a:ext cx="1755198" cy="24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7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177bc9-86c7-4b6e-a1b2-6919d0fff98b">
      <UserInfo>
        <DisplayName/>
        <AccountId xsi:nil="true"/>
        <AccountType/>
      </UserInfo>
    </SharedWithUsers>
    <_Flow_SignoffStatus xmlns="ed5ca2c1-946d-4fd5-8453-a81d3923d219" xsi:nil="true"/>
    <TaxCatchAll xmlns="eb177bc9-86c7-4b6e-a1b2-6919d0fff98b" xsi:nil="true"/>
    <lcf76f155ced4ddcb4097134ff3c332f xmlns="ed5ca2c1-946d-4fd5-8453-a81d3923d219">
      <Terms xmlns="http://schemas.microsoft.com/office/infopath/2007/PartnerControls"/>
    </lcf76f155ced4ddcb4097134ff3c332f>
    <_x0031_ xmlns="ed5ca2c1-946d-4fd5-8453-a81d3923d2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E08D884D76DB743A66A2E19129C637E" ma:contentTypeVersion="19" ma:contentTypeDescription="新しいドキュメントを作成します。" ma:contentTypeScope="" ma:versionID="a9e8f1c489736aa4ec769d6bd911d52a">
  <xsd:schema xmlns:xsd="http://www.w3.org/2001/XMLSchema" xmlns:xs="http://www.w3.org/2001/XMLSchema" xmlns:p="http://schemas.microsoft.com/office/2006/metadata/properties" xmlns:ns2="ed5ca2c1-946d-4fd5-8453-a81d3923d219" xmlns:ns3="eb177bc9-86c7-4b6e-a1b2-6919d0fff98b" targetNamespace="http://schemas.microsoft.com/office/2006/metadata/properties" ma:root="true" ma:fieldsID="d0e125bf95b85e1f5575310c8da54c18" ns2:_="" ns3:_="">
    <xsd:import namespace="ed5ca2c1-946d-4fd5-8453-a81d3923d219"/>
    <xsd:import namespace="eb177bc9-86c7-4b6e-a1b2-6919d0fff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x0031_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ca2c1-946d-4fd5-8453-a81d3923d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ecc07328-3708-455b-b2f3-7a2a0a8af0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x0031_" ma:index="21" nillable="true" ma:displayName="1" ma:format="Dropdown" ma:internalName="_x0031_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4" nillable="true" ma:displayName="承認の状態" ma:internalName="_x627f__x8a8d__x306e__x72b6__x614b_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77bc9-86c7-4b6e-a1b2-6919d0fff9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667c51-b6a6-496e-aeea-9137610ce18b}" ma:internalName="TaxCatchAll" ma:showField="CatchAllData" ma:web="eb177bc9-86c7-4b6e-a1b2-6919d0fff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DF8DC-1649-4626-8F69-EA4C2D6A380B}">
  <ds:schemaRefs>
    <ds:schemaRef ds:uri="http://purl.org/dc/terms/"/>
    <ds:schemaRef ds:uri="eb177bc9-86c7-4b6e-a1b2-6919d0fff98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d5ca2c1-946d-4fd5-8453-a81d3923d21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B3BC35-9EC4-46AE-90E2-0A93E67C47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C84BB-8215-4F8D-B898-168EB275CB01}">
  <ds:schemaRefs>
    <ds:schemaRef ds:uri="eb177bc9-86c7-4b6e-a1b2-6919d0fff98b"/>
    <ds:schemaRef ds:uri="ed5ca2c1-946d-4fd5-8453-a81d3923d2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790</Words>
  <Application>Microsoft Office PowerPoint</Application>
  <PresentationFormat>A4 210 x 297 mm</PresentationFormat>
  <Paragraphs>97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Meiryo UI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Ishii</dc:creator>
  <cp:lastModifiedBy>大西 優歩(yuho onishi)</cp:lastModifiedBy>
  <cp:revision>15</cp:revision>
  <cp:lastPrinted>2026-04-16T02:55:44Z</cp:lastPrinted>
  <dcterms:created xsi:type="dcterms:W3CDTF">2016-01-22T10:00:41Z</dcterms:created>
  <dcterms:modified xsi:type="dcterms:W3CDTF">2026-04-16T23:46:29Z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667200.000000000</vt:lpwstr>
  </property>
  <property fmtid="{D5CDD505-2E9C-101B-9397-08002B2CF9AE}" pid="3" name="ContentTypeId">
    <vt:lpwstr>0x0101002E08D884D76DB743A66A2E19129C637E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